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590" r:id="rId2"/>
    <p:sldId id="588" r:id="rId3"/>
    <p:sldId id="589" r:id="rId4"/>
  </p:sldIdLst>
  <p:sldSz cx="12192000" cy="6858000"/>
  <p:notesSz cx="6669088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Гусарь Анна Дмитриевна" initials="ГАД" lastIdx="1" clrIdx="0">
    <p:extLst>
      <p:ext uri="{19B8F6BF-5375-455C-9EA6-DF929625EA0E}">
        <p15:presenceInfo xmlns:p15="http://schemas.microsoft.com/office/powerpoint/2012/main" userId="S-1-5-21-1732080253-2358482963-2778045828-115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AADC"/>
    <a:srgbClr val="A8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05" autoAdjust="0"/>
    <p:restoredTop sz="95343" autoAdjust="0"/>
  </p:normalViewPr>
  <p:slideViewPr>
    <p:cSldViewPr snapToGrid="0">
      <p:cViewPr varScale="1">
        <p:scale>
          <a:sx n="74" d="100"/>
          <a:sy n="74" d="100"/>
        </p:scale>
        <p:origin x="84" y="7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890665" cy="498007"/>
          </a:xfrm>
          <a:prstGeom prst="rect">
            <a:avLst/>
          </a:prstGeom>
        </p:spPr>
        <p:txBody>
          <a:bodyPr vert="horz" lIns="91427" tIns="45713" rIns="91427" bIns="45713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776867" y="1"/>
            <a:ext cx="2890665" cy="498007"/>
          </a:xfrm>
          <a:prstGeom prst="rect">
            <a:avLst/>
          </a:prstGeom>
        </p:spPr>
        <p:txBody>
          <a:bodyPr vert="horz" lIns="91427" tIns="45713" rIns="91427" bIns="45713" rtlCol="0"/>
          <a:lstStyle>
            <a:lvl1pPr algn="r">
              <a:defRPr sz="1200"/>
            </a:lvl1pPr>
          </a:lstStyle>
          <a:p>
            <a:fld id="{29B719E4-CE43-4E31-8DC5-9CD6694F3DEF}" type="datetimeFigureOut">
              <a:rPr lang="ru-RU" smtClean="0"/>
              <a:pPr/>
              <a:t>29.06.2021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1" y="9430220"/>
            <a:ext cx="2890665" cy="498007"/>
          </a:xfrm>
          <a:prstGeom prst="rect">
            <a:avLst/>
          </a:prstGeom>
        </p:spPr>
        <p:txBody>
          <a:bodyPr vert="horz" lIns="91427" tIns="45713" rIns="91427" bIns="45713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776867" y="9430220"/>
            <a:ext cx="2890665" cy="498007"/>
          </a:xfrm>
          <a:prstGeom prst="rect">
            <a:avLst/>
          </a:prstGeom>
        </p:spPr>
        <p:txBody>
          <a:bodyPr vert="horz" lIns="91427" tIns="45713" rIns="91427" bIns="45713" rtlCol="0" anchor="b"/>
          <a:lstStyle>
            <a:lvl1pPr algn="r">
              <a:defRPr sz="1200"/>
            </a:lvl1pPr>
          </a:lstStyle>
          <a:p>
            <a:fld id="{DD1908E2-6B55-44BF-89EF-124EE480A20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17215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1" y="4"/>
            <a:ext cx="2889938" cy="498135"/>
          </a:xfrm>
          <a:prstGeom prst="rect">
            <a:avLst/>
          </a:prstGeom>
        </p:spPr>
        <p:txBody>
          <a:bodyPr vert="horz" lIns="91427" tIns="45713" rIns="91427" bIns="45713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777609" y="4"/>
            <a:ext cx="2889938" cy="498135"/>
          </a:xfrm>
          <a:prstGeom prst="rect">
            <a:avLst/>
          </a:prstGeom>
        </p:spPr>
        <p:txBody>
          <a:bodyPr vert="horz" lIns="91427" tIns="45713" rIns="91427" bIns="45713" rtlCol="0"/>
          <a:lstStyle>
            <a:lvl1pPr algn="r">
              <a:defRPr sz="1200"/>
            </a:lvl1pPr>
          </a:lstStyle>
          <a:p>
            <a:fld id="{B89041E1-745A-4C03-A74C-F399652A8552}" type="datetimeFigureOut">
              <a:rPr lang="ru-RU" smtClean="0"/>
              <a:pPr/>
              <a:t>29.06.2021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55600" y="1239838"/>
            <a:ext cx="5957888" cy="3352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7" tIns="45713" rIns="91427" bIns="45713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66909" y="4777959"/>
            <a:ext cx="5335270" cy="3909239"/>
          </a:xfrm>
          <a:prstGeom prst="rect">
            <a:avLst/>
          </a:prstGeom>
        </p:spPr>
        <p:txBody>
          <a:bodyPr vert="horz" lIns="91427" tIns="45713" rIns="91427" bIns="45713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1" y="9430091"/>
            <a:ext cx="2889938" cy="498134"/>
          </a:xfrm>
          <a:prstGeom prst="rect">
            <a:avLst/>
          </a:prstGeom>
        </p:spPr>
        <p:txBody>
          <a:bodyPr vert="horz" lIns="91427" tIns="45713" rIns="91427" bIns="45713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777609" y="9430091"/>
            <a:ext cx="2889938" cy="498134"/>
          </a:xfrm>
          <a:prstGeom prst="rect">
            <a:avLst/>
          </a:prstGeom>
        </p:spPr>
        <p:txBody>
          <a:bodyPr vert="horz" lIns="91427" tIns="45713" rIns="91427" bIns="45713" rtlCol="0" anchor="b"/>
          <a:lstStyle>
            <a:lvl1pPr algn="r">
              <a:defRPr sz="1200"/>
            </a:lvl1pPr>
          </a:lstStyle>
          <a:p>
            <a:fld id="{AADA795E-F810-4CA6-BA04-1A5F1EBC86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2486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AC4D4-8F30-4FD4-9419-79299429172D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803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74343-31D2-4E10-9D50-4A1E171E9754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0748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7D7-AE93-4E1A-9197-48ABD3E6B570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1304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A84F-3E5D-4354-9D4F-1F8CCE13BB3B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085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7AA34-2D01-4BC4-9245-F59ABAF37D7D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9232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F6B0-DBB8-41D1-8429-41603BDB5C12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875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C6BD7-8FB1-4C46-AEA0-E4F1171FA788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5686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439D-8DCB-4974-82D2-6AD4AD94BD0D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01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9D99D-6413-444B-A194-BAA6FBE58451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714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79CBB-8027-40A4-A344-89F85D6E517F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7382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89F68-C296-4BB9-809E-2D4DD91FDB59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9800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CF401-7816-4E1E-96C3-80B22AFAFA4C}" type="datetime1">
              <a:rPr lang="ru-RU" smtClean="0"/>
              <a:pPr/>
              <a:t>29.06.2021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16BDD-ECB7-4C86-83A2-DDBB799AEF9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444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599" y="6356350"/>
            <a:ext cx="3469783" cy="365125"/>
          </a:xfrm>
        </p:spPr>
        <p:txBody>
          <a:bodyPr/>
          <a:lstStyle/>
          <a:p>
            <a:fld id="{3E716BDD-ECB7-4C86-83A2-DDBB799AEF99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1"/>
          <p:cNvPicPr>
            <a:picLocks noChangeAspect="1" noChangeArrowheads="1"/>
          </p:cNvPicPr>
          <p:nvPr/>
        </p:nvPicPr>
        <p:blipFill>
          <a:blip r:embed="rId2" cstate="print">
            <a:lum contrast="12000"/>
          </a:blip>
          <a:srcRect l="5005"/>
          <a:stretch>
            <a:fillRect/>
          </a:stretch>
        </p:blipFill>
        <p:spPr bwMode="auto">
          <a:xfrm>
            <a:off x="75720" y="21327"/>
            <a:ext cx="814226" cy="1010763"/>
          </a:xfrm>
          <a:prstGeom prst="rect">
            <a:avLst/>
          </a:prstGeom>
          <a:noFill/>
        </p:spPr>
      </p:pic>
      <p:sp>
        <p:nvSpPr>
          <p:cNvPr id="6" name="Прямоугольник 5"/>
          <p:cNvSpPr/>
          <p:nvPr/>
        </p:nvSpPr>
        <p:spPr>
          <a:xfrm>
            <a:off x="1049395" y="169591"/>
            <a:ext cx="108345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t"/>
            <a:r>
              <a:rPr lang="ru-RU" altLang="ru-RU" sz="2000" b="1" dirty="0">
                <a:solidFill>
                  <a:srgbClr val="A8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Автодорога «Архангельское-</a:t>
            </a:r>
            <a:r>
              <a:rPr lang="ru-RU" altLang="ru-RU" sz="2000" b="1" dirty="0" err="1">
                <a:solidFill>
                  <a:srgbClr val="A8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Кувалдино</a:t>
            </a:r>
            <a:r>
              <a:rPr lang="ru-RU" altLang="ru-RU" sz="2000" b="1" dirty="0">
                <a:solidFill>
                  <a:srgbClr val="A8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1280" y="2323524"/>
            <a:ext cx="52524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Необходим капитальный ремонт автодороги и моста. Проектно-сметная документация разработана ООО "Корнет" по заказу АО "Агрофирма Дмитрова Гора" но не передана в собственность Тверской области. Требуется принятие решения по включению объекта в программу и определению источников финансирования.</a:t>
            </a:r>
          </a:p>
          <a:p>
            <a:pPr algn="just"/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Ориентировочная стоимость </a:t>
            </a:r>
            <a:r>
              <a:rPr lang="ru-RU" dirty="0" err="1">
                <a:latin typeface="Times New Roman" pitchFamily="18" charset="0"/>
                <a:cs typeface="Times New Roman" pitchFamily="18" charset="0"/>
              </a:rPr>
              <a:t>кап.ремонта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 составит: </a:t>
            </a:r>
          </a:p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232,5 млн.руб.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683023" y="1232822"/>
            <a:ext cx="5252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Автодорога 3 класса </a:t>
            </a:r>
          </a:p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Общая протяженность 6,1 км, включая мост на 3 км</a:t>
            </a:r>
          </a:p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Необходим капитальный ремонт автодороги и моста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 cstate="print"/>
          <a:srcRect l="22015" t="15815" r="24024" b="25421"/>
          <a:stretch>
            <a:fillRect/>
          </a:stretch>
        </p:blipFill>
        <p:spPr bwMode="auto">
          <a:xfrm>
            <a:off x="1788271" y="1435510"/>
            <a:ext cx="3554084" cy="24190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Полилиния 10"/>
          <p:cNvSpPr/>
          <p:nvPr/>
        </p:nvSpPr>
        <p:spPr>
          <a:xfrm>
            <a:off x="3364723" y="2800967"/>
            <a:ext cx="1458217" cy="894664"/>
          </a:xfrm>
          <a:custGeom>
            <a:avLst/>
            <a:gdLst>
              <a:gd name="connsiteX0" fmla="*/ 0 w 1458217"/>
              <a:gd name="connsiteY0" fmla="*/ 0 h 894664"/>
              <a:gd name="connsiteX1" fmla="*/ 144726 w 1458217"/>
              <a:gd name="connsiteY1" fmla="*/ 72362 h 894664"/>
              <a:gd name="connsiteX2" fmla="*/ 246691 w 1458217"/>
              <a:gd name="connsiteY2" fmla="*/ 124990 h 894664"/>
              <a:gd name="connsiteX3" fmla="*/ 299318 w 1458217"/>
              <a:gd name="connsiteY3" fmla="*/ 128279 h 894664"/>
              <a:gd name="connsiteX4" fmla="*/ 361813 w 1458217"/>
              <a:gd name="connsiteY4" fmla="*/ 134857 h 894664"/>
              <a:gd name="connsiteX5" fmla="*/ 411151 w 1458217"/>
              <a:gd name="connsiteY5" fmla="*/ 144725 h 894664"/>
              <a:gd name="connsiteX6" fmla="*/ 532852 w 1458217"/>
              <a:gd name="connsiteY6" fmla="*/ 249980 h 894664"/>
              <a:gd name="connsiteX7" fmla="*/ 657842 w 1458217"/>
              <a:gd name="connsiteY7" fmla="*/ 338788 h 894664"/>
              <a:gd name="connsiteX8" fmla="*/ 713759 w 1458217"/>
              <a:gd name="connsiteY8" fmla="*/ 378259 h 894664"/>
              <a:gd name="connsiteX9" fmla="*/ 786121 w 1458217"/>
              <a:gd name="connsiteY9" fmla="*/ 401283 h 894664"/>
              <a:gd name="connsiteX10" fmla="*/ 901244 w 1458217"/>
              <a:gd name="connsiteY10" fmla="*/ 351945 h 894664"/>
              <a:gd name="connsiteX11" fmla="*/ 1013077 w 1458217"/>
              <a:gd name="connsiteY11" fmla="*/ 325631 h 894664"/>
              <a:gd name="connsiteX12" fmla="*/ 1055836 w 1458217"/>
              <a:gd name="connsiteY12" fmla="*/ 299318 h 894664"/>
              <a:gd name="connsiteX13" fmla="*/ 1105174 w 1458217"/>
              <a:gd name="connsiteY13" fmla="*/ 328921 h 894664"/>
              <a:gd name="connsiteX14" fmla="*/ 1134777 w 1458217"/>
              <a:gd name="connsiteY14" fmla="*/ 381548 h 894664"/>
              <a:gd name="connsiteX15" fmla="*/ 1138067 w 1458217"/>
              <a:gd name="connsiteY15" fmla="*/ 542719 h 894664"/>
              <a:gd name="connsiteX16" fmla="*/ 1249900 w 1458217"/>
              <a:gd name="connsiteY16" fmla="*/ 661131 h 894664"/>
              <a:gd name="connsiteX17" fmla="*/ 1424228 w 1458217"/>
              <a:gd name="connsiteY17" fmla="*/ 838748 h 894664"/>
              <a:gd name="connsiteX18" fmla="*/ 1453831 w 1458217"/>
              <a:gd name="connsiteY18" fmla="*/ 894664 h 89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458217" h="894664">
                <a:moveTo>
                  <a:pt x="0" y="0"/>
                </a:moveTo>
                <a:lnTo>
                  <a:pt x="144726" y="72362"/>
                </a:lnTo>
                <a:cubicBezTo>
                  <a:pt x="185841" y="93194"/>
                  <a:pt x="220926" y="115671"/>
                  <a:pt x="246691" y="124990"/>
                </a:cubicBezTo>
                <a:cubicBezTo>
                  <a:pt x="272456" y="134310"/>
                  <a:pt x="280131" y="126635"/>
                  <a:pt x="299318" y="128279"/>
                </a:cubicBezTo>
                <a:cubicBezTo>
                  <a:pt x="318505" y="129923"/>
                  <a:pt x="343174" y="132116"/>
                  <a:pt x="361813" y="134857"/>
                </a:cubicBezTo>
                <a:cubicBezTo>
                  <a:pt x="380452" y="137598"/>
                  <a:pt x="382645" y="125538"/>
                  <a:pt x="411151" y="144725"/>
                </a:cubicBezTo>
                <a:cubicBezTo>
                  <a:pt x="439657" y="163912"/>
                  <a:pt x="491737" y="217636"/>
                  <a:pt x="532852" y="249980"/>
                </a:cubicBezTo>
                <a:cubicBezTo>
                  <a:pt x="573967" y="282324"/>
                  <a:pt x="657842" y="338788"/>
                  <a:pt x="657842" y="338788"/>
                </a:cubicBezTo>
                <a:cubicBezTo>
                  <a:pt x="687993" y="360168"/>
                  <a:pt x="692379" y="367843"/>
                  <a:pt x="713759" y="378259"/>
                </a:cubicBezTo>
                <a:cubicBezTo>
                  <a:pt x="735139" y="388675"/>
                  <a:pt x="754874" y="405669"/>
                  <a:pt x="786121" y="401283"/>
                </a:cubicBezTo>
                <a:cubicBezTo>
                  <a:pt x="817369" y="396897"/>
                  <a:pt x="863418" y="364554"/>
                  <a:pt x="901244" y="351945"/>
                </a:cubicBezTo>
                <a:cubicBezTo>
                  <a:pt x="939070" y="339336"/>
                  <a:pt x="987312" y="334402"/>
                  <a:pt x="1013077" y="325631"/>
                </a:cubicBezTo>
                <a:cubicBezTo>
                  <a:pt x="1038842" y="316860"/>
                  <a:pt x="1040487" y="298770"/>
                  <a:pt x="1055836" y="299318"/>
                </a:cubicBezTo>
                <a:cubicBezTo>
                  <a:pt x="1071185" y="299866"/>
                  <a:pt x="1092017" y="315216"/>
                  <a:pt x="1105174" y="328921"/>
                </a:cubicBezTo>
                <a:cubicBezTo>
                  <a:pt x="1118331" y="342626"/>
                  <a:pt x="1129295" y="345915"/>
                  <a:pt x="1134777" y="381548"/>
                </a:cubicBezTo>
                <a:cubicBezTo>
                  <a:pt x="1140259" y="417181"/>
                  <a:pt x="1118880" y="496122"/>
                  <a:pt x="1138067" y="542719"/>
                </a:cubicBezTo>
                <a:cubicBezTo>
                  <a:pt x="1157254" y="589316"/>
                  <a:pt x="1202207" y="611793"/>
                  <a:pt x="1249900" y="661131"/>
                </a:cubicBezTo>
                <a:cubicBezTo>
                  <a:pt x="1297593" y="710469"/>
                  <a:pt x="1390240" y="799826"/>
                  <a:pt x="1424228" y="838748"/>
                </a:cubicBezTo>
                <a:cubicBezTo>
                  <a:pt x="1458217" y="877670"/>
                  <a:pt x="1454379" y="885893"/>
                  <a:pt x="1453831" y="894664"/>
                </a:cubicBezTo>
              </a:path>
            </a:pathLst>
          </a:cu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/>
          <p:cNvPicPr/>
          <p:nvPr/>
        </p:nvPicPr>
        <p:blipFill>
          <a:blip r:embed="rId4" cstate="print"/>
          <a:srcRect l="46243" t="27358" r="30401" b="49583"/>
          <a:stretch>
            <a:fillRect/>
          </a:stretch>
        </p:blipFill>
        <p:spPr bwMode="auto">
          <a:xfrm>
            <a:off x="1245326" y="4162868"/>
            <a:ext cx="2374174" cy="1466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Рисунок 14"/>
          <p:cNvPicPr/>
          <p:nvPr/>
        </p:nvPicPr>
        <p:blipFill>
          <a:blip r:embed="rId5" cstate="print"/>
          <a:srcRect l="54295" t="32991" r="19410" b="46114"/>
          <a:stretch>
            <a:fillRect/>
          </a:stretch>
        </p:blipFill>
        <p:spPr bwMode="auto">
          <a:xfrm>
            <a:off x="3736687" y="4200525"/>
            <a:ext cx="2451676" cy="143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36045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599" y="6356350"/>
            <a:ext cx="3469783" cy="365125"/>
          </a:xfrm>
        </p:spPr>
        <p:txBody>
          <a:bodyPr/>
          <a:lstStyle/>
          <a:p>
            <a:fld id="{3E716BDD-ECB7-4C86-83A2-DDBB799AEF99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1"/>
          <p:cNvPicPr>
            <a:picLocks noChangeAspect="1" noChangeArrowheads="1"/>
          </p:cNvPicPr>
          <p:nvPr/>
        </p:nvPicPr>
        <p:blipFill>
          <a:blip r:embed="rId2" cstate="print">
            <a:lum contrast="12000"/>
          </a:blip>
          <a:srcRect l="5005"/>
          <a:stretch>
            <a:fillRect/>
          </a:stretch>
        </p:blipFill>
        <p:spPr bwMode="auto">
          <a:xfrm>
            <a:off x="75720" y="21327"/>
            <a:ext cx="814226" cy="1010763"/>
          </a:xfrm>
          <a:prstGeom prst="rect">
            <a:avLst/>
          </a:prstGeom>
          <a:noFill/>
        </p:spPr>
      </p:pic>
      <p:sp>
        <p:nvSpPr>
          <p:cNvPr id="6" name="Прямоугольник 5"/>
          <p:cNvSpPr/>
          <p:nvPr/>
        </p:nvSpPr>
        <p:spPr>
          <a:xfrm>
            <a:off x="1049395" y="169591"/>
            <a:ext cx="108345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t"/>
            <a:r>
              <a:rPr lang="ru-RU" altLang="ru-RU" sz="2000" b="1" dirty="0">
                <a:solidFill>
                  <a:srgbClr val="A8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Автодорога Дмитрова Гора-Федоровское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1280" y="2323524"/>
            <a:ext cx="52524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Необходимо проведение ремонтных работ. Ремонт объекта был предусмотрен Программой дорожных работ на 2020 год. В 2020 году была составлена ведомость дефектов и намечаемых объемов работ. ГБУ «Тверской РЦЦС» произведена разработка сметной документации (необходим пересчет в цены текущего года). Требуется принятие решения по определению источников финансирования.</a:t>
            </a:r>
          </a:p>
          <a:p>
            <a:pPr algn="just"/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Ориентировочная стоимость ремонта составит: </a:t>
            </a:r>
          </a:p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79,31 млн.руб.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683023" y="1232822"/>
            <a:ext cx="52524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Автодорога 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класса </a:t>
            </a:r>
          </a:p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Общая протяженность 7,8 км (асфальтобетон)</a:t>
            </a:r>
          </a:p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покрытие изношенно, проезд обеспечен</a:t>
            </a:r>
          </a:p>
          <a:p>
            <a:pPr algn="just"/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 l="2015" t="9433" r="65448" b="54030"/>
          <a:stretch>
            <a:fillRect/>
          </a:stretch>
        </p:blipFill>
        <p:spPr bwMode="auto">
          <a:xfrm>
            <a:off x="1392073" y="3548422"/>
            <a:ext cx="4421874" cy="267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4" cstate="print"/>
          <a:srcRect l="26344" t="26388" r="16791" b="17253"/>
          <a:stretch>
            <a:fillRect/>
          </a:stretch>
        </p:blipFill>
        <p:spPr bwMode="auto">
          <a:xfrm>
            <a:off x="1610436" y="914400"/>
            <a:ext cx="4039738" cy="25023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Полилиния 10"/>
          <p:cNvSpPr/>
          <p:nvPr/>
        </p:nvSpPr>
        <p:spPr>
          <a:xfrm>
            <a:off x="3727723" y="1183671"/>
            <a:ext cx="294515" cy="1907338"/>
          </a:xfrm>
          <a:custGeom>
            <a:avLst/>
            <a:gdLst>
              <a:gd name="connsiteX0" fmla="*/ 288905 w 294515"/>
              <a:gd name="connsiteY0" fmla="*/ 1907338 h 1907338"/>
              <a:gd name="connsiteX1" fmla="*/ 277686 w 294515"/>
              <a:gd name="connsiteY1" fmla="*/ 1750263 h 1907338"/>
              <a:gd name="connsiteX2" fmla="*/ 187929 w 294515"/>
              <a:gd name="connsiteY2" fmla="*/ 1256599 h 1907338"/>
              <a:gd name="connsiteX3" fmla="*/ 159879 w 294515"/>
              <a:gd name="connsiteY3" fmla="*/ 1032206 h 1907338"/>
              <a:gd name="connsiteX4" fmla="*/ 137440 w 294515"/>
              <a:gd name="connsiteY4" fmla="*/ 891961 h 1907338"/>
              <a:gd name="connsiteX5" fmla="*/ 131830 w 294515"/>
              <a:gd name="connsiteY5" fmla="*/ 684398 h 1907338"/>
              <a:gd name="connsiteX6" fmla="*/ 19634 w 294515"/>
              <a:gd name="connsiteY6" fmla="*/ 538542 h 1907338"/>
              <a:gd name="connsiteX7" fmla="*/ 14024 w 294515"/>
              <a:gd name="connsiteY7" fmla="*/ 482444 h 1907338"/>
              <a:gd name="connsiteX8" fmla="*/ 14024 w 294515"/>
              <a:gd name="connsiteY8" fmla="*/ 381468 h 1907338"/>
              <a:gd name="connsiteX9" fmla="*/ 36464 w 294515"/>
              <a:gd name="connsiteY9" fmla="*/ 196344 h 1907338"/>
              <a:gd name="connsiteX10" fmla="*/ 36464 w 294515"/>
              <a:gd name="connsiteY10" fmla="*/ 0 h 1907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4515" h="1907338">
                <a:moveTo>
                  <a:pt x="288905" y="1907338"/>
                </a:moveTo>
                <a:cubicBezTo>
                  <a:pt x="291710" y="1883028"/>
                  <a:pt x="294515" y="1858719"/>
                  <a:pt x="277686" y="1750263"/>
                </a:cubicBezTo>
                <a:cubicBezTo>
                  <a:pt x="260857" y="1641807"/>
                  <a:pt x="207563" y="1376275"/>
                  <a:pt x="187929" y="1256599"/>
                </a:cubicBezTo>
                <a:cubicBezTo>
                  <a:pt x="168295" y="1136923"/>
                  <a:pt x="168294" y="1092979"/>
                  <a:pt x="159879" y="1032206"/>
                </a:cubicBezTo>
                <a:cubicBezTo>
                  <a:pt x="151464" y="971433"/>
                  <a:pt x="142115" y="949929"/>
                  <a:pt x="137440" y="891961"/>
                </a:cubicBezTo>
                <a:cubicBezTo>
                  <a:pt x="132765" y="833993"/>
                  <a:pt x="151464" y="743301"/>
                  <a:pt x="131830" y="684398"/>
                </a:cubicBezTo>
                <a:cubicBezTo>
                  <a:pt x="112196" y="625495"/>
                  <a:pt x="39268" y="572201"/>
                  <a:pt x="19634" y="538542"/>
                </a:cubicBezTo>
                <a:cubicBezTo>
                  <a:pt x="0" y="504883"/>
                  <a:pt x="14959" y="508623"/>
                  <a:pt x="14024" y="482444"/>
                </a:cubicBezTo>
                <a:cubicBezTo>
                  <a:pt x="13089" y="456265"/>
                  <a:pt x="10284" y="429151"/>
                  <a:pt x="14024" y="381468"/>
                </a:cubicBezTo>
                <a:cubicBezTo>
                  <a:pt x="17764" y="333785"/>
                  <a:pt x="32724" y="259922"/>
                  <a:pt x="36464" y="196344"/>
                </a:cubicBezTo>
                <a:cubicBezTo>
                  <a:pt x="40204" y="132766"/>
                  <a:pt x="28984" y="7480"/>
                  <a:pt x="36464" y="0"/>
                </a:cubicBezTo>
              </a:path>
            </a:pathLst>
          </a:cu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4607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599" y="6356350"/>
            <a:ext cx="3469783" cy="365125"/>
          </a:xfrm>
        </p:spPr>
        <p:txBody>
          <a:bodyPr/>
          <a:lstStyle/>
          <a:p>
            <a:fld id="{3E716BDD-ECB7-4C86-83A2-DDBB799AEF99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1"/>
          <p:cNvPicPr>
            <a:picLocks noChangeAspect="1" noChangeArrowheads="1"/>
          </p:cNvPicPr>
          <p:nvPr/>
        </p:nvPicPr>
        <p:blipFill>
          <a:blip r:embed="rId2" cstate="print">
            <a:lum contrast="12000"/>
          </a:blip>
          <a:srcRect l="5005"/>
          <a:stretch>
            <a:fillRect/>
          </a:stretch>
        </p:blipFill>
        <p:spPr bwMode="auto">
          <a:xfrm>
            <a:off x="75720" y="21327"/>
            <a:ext cx="814226" cy="1010763"/>
          </a:xfrm>
          <a:prstGeom prst="rect">
            <a:avLst/>
          </a:prstGeom>
          <a:noFill/>
        </p:spPr>
      </p:pic>
      <p:sp>
        <p:nvSpPr>
          <p:cNvPr id="6" name="Прямоугольник 5"/>
          <p:cNvSpPr/>
          <p:nvPr/>
        </p:nvSpPr>
        <p:spPr>
          <a:xfrm>
            <a:off x="1049395" y="169591"/>
            <a:ext cx="108345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t"/>
            <a:r>
              <a:rPr lang="ru-RU" altLang="ru-RU" sz="2000" b="1" dirty="0">
                <a:solidFill>
                  <a:srgbClr val="A8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Автодорога «Тверь-Ржев»-Глебово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1280" y="2323524"/>
            <a:ext cx="52524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Необходимо проведение ремонтных работ. Ремонт объекта был предусмотрен Программой дорожных работ на 2020 год. В 2019 году была составлена ведомость дефектов и намечаемых объемов работ. ГБУ «Тверской РЦЦС» произведена разработка сметной документации (необходим пересчет в цены текущего года). Требуется принятие решения по определению источников финансирования.</a:t>
            </a:r>
          </a:p>
          <a:p>
            <a:pPr algn="just"/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Ориентировочная стоимость ремонта составит: </a:t>
            </a:r>
          </a:p>
          <a:p>
            <a:pPr algn="just"/>
            <a:r>
              <a:rPr lang="ru-RU" dirty="0">
                <a:latin typeface="Times New Roman" pitchFamily="18" charset="0"/>
                <a:cs typeface="Times New Roman" pitchFamily="18" charset="0"/>
              </a:rPr>
              <a:t>61,08 млн.руб.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683023" y="1232822"/>
            <a:ext cx="52524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Автодорога 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 класса </a:t>
            </a:r>
          </a:p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Общая протяженность автодороги 6,0 км (асфальтобетон) покрытие изношенно, проезд обеспечен</a:t>
            </a:r>
          </a:p>
          <a:p>
            <a:pPr algn="just"/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 cstate="print"/>
          <a:srcRect l="27342" t="34345" r="14403" b="12138"/>
          <a:stretch>
            <a:fillRect/>
          </a:stretch>
        </p:blipFill>
        <p:spPr bwMode="auto">
          <a:xfrm>
            <a:off x="1364217" y="3697605"/>
            <a:ext cx="4458733" cy="25600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4" cstate="print"/>
          <a:srcRect l="21782" t="28670" r="19333" b="21766"/>
          <a:stretch>
            <a:fillRect/>
          </a:stretch>
        </p:blipFill>
        <p:spPr bwMode="auto">
          <a:xfrm>
            <a:off x="1339701" y="1020726"/>
            <a:ext cx="4486939" cy="2360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Полилиния 11"/>
          <p:cNvSpPr/>
          <p:nvPr/>
        </p:nvSpPr>
        <p:spPr>
          <a:xfrm>
            <a:off x="4439708" y="1066800"/>
            <a:ext cx="259292" cy="1073150"/>
          </a:xfrm>
          <a:custGeom>
            <a:avLst/>
            <a:gdLst>
              <a:gd name="connsiteX0" fmla="*/ 151342 w 259292"/>
              <a:gd name="connsiteY0" fmla="*/ 1073150 h 1073150"/>
              <a:gd name="connsiteX1" fmla="*/ 125942 w 259292"/>
              <a:gd name="connsiteY1" fmla="*/ 901700 h 1073150"/>
              <a:gd name="connsiteX2" fmla="*/ 62442 w 259292"/>
              <a:gd name="connsiteY2" fmla="*/ 825500 h 1073150"/>
              <a:gd name="connsiteX3" fmla="*/ 11642 w 259292"/>
              <a:gd name="connsiteY3" fmla="*/ 749300 h 1073150"/>
              <a:gd name="connsiteX4" fmla="*/ 17992 w 259292"/>
              <a:gd name="connsiteY4" fmla="*/ 647700 h 1073150"/>
              <a:gd name="connsiteX5" fmla="*/ 119592 w 259292"/>
              <a:gd name="connsiteY5" fmla="*/ 508000 h 1073150"/>
              <a:gd name="connsiteX6" fmla="*/ 170392 w 259292"/>
              <a:gd name="connsiteY6" fmla="*/ 406400 h 1073150"/>
              <a:gd name="connsiteX7" fmla="*/ 164042 w 259292"/>
              <a:gd name="connsiteY7" fmla="*/ 222250 h 1073150"/>
              <a:gd name="connsiteX8" fmla="*/ 176742 w 259292"/>
              <a:gd name="connsiteY8" fmla="*/ 107950 h 1073150"/>
              <a:gd name="connsiteX9" fmla="*/ 259292 w 259292"/>
              <a:gd name="connsiteY9" fmla="*/ 0 h 1073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9292" h="1073150">
                <a:moveTo>
                  <a:pt x="151342" y="1073150"/>
                </a:moveTo>
                <a:cubicBezTo>
                  <a:pt x="146050" y="1008062"/>
                  <a:pt x="140759" y="942975"/>
                  <a:pt x="125942" y="901700"/>
                </a:cubicBezTo>
                <a:cubicBezTo>
                  <a:pt x="111125" y="860425"/>
                  <a:pt x="81492" y="850900"/>
                  <a:pt x="62442" y="825500"/>
                </a:cubicBezTo>
                <a:cubicBezTo>
                  <a:pt x="43392" y="800100"/>
                  <a:pt x="19050" y="778933"/>
                  <a:pt x="11642" y="749300"/>
                </a:cubicBezTo>
                <a:cubicBezTo>
                  <a:pt x="4234" y="719667"/>
                  <a:pt x="0" y="687917"/>
                  <a:pt x="17992" y="647700"/>
                </a:cubicBezTo>
                <a:cubicBezTo>
                  <a:pt x="35984" y="607483"/>
                  <a:pt x="94192" y="548217"/>
                  <a:pt x="119592" y="508000"/>
                </a:cubicBezTo>
                <a:cubicBezTo>
                  <a:pt x="144992" y="467783"/>
                  <a:pt x="162984" y="454025"/>
                  <a:pt x="170392" y="406400"/>
                </a:cubicBezTo>
                <a:cubicBezTo>
                  <a:pt x="177800" y="358775"/>
                  <a:pt x="162984" y="271992"/>
                  <a:pt x="164042" y="222250"/>
                </a:cubicBezTo>
                <a:cubicBezTo>
                  <a:pt x="165100" y="172508"/>
                  <a:pt x="160867" y="144992"/>
                  <a:pt x="176742" y="107950"/>
                </a:cubicBezTo>
                <a:cubicBezTo>
                  <a:pt x="192617" y="70908"/>
                  <a:pt x="225954" y="35454"/>
                  <a:pt x="259292" y="0"/>
                </a:cubicBezTo>
              </a:path>
            </a:pathLst>
          </a:cu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604588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6111</TotalTime>
  <Words>246</Words>
  <Application>Microsoft Office PowerPoint</Application>
  <PresentationFormat>Широкоэкранный</PresentationFormat>
  <Paragraphs>26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Ецык И.А.</dc:creator>
  <cp:lastModifiedBy>Иван Иванов</cp:lastModifiedBy>
  <cp:revision>944</cp:revision>
  <cp:lastPrinted>2021-06-07T13:06:05Z</cp:lastPrinted>
  <dcterms:created xsi:type="dcterms:W3CDTF">2019-06-20T12:36:52Z</dcterms:created>
  <dcterms:modified xsi:type="dcterms:W3CDTF">2021-06-29T18:51:27Z</dcterms:modified>
</cp:coreProperties>
</file>

<file path=docProps/thumbnail.jpeg>
</file>